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684" r:id="rId2"/>
  </p:sldMasterIdLst>
  <p:sldIdLst>
    <p:sldId id="256" r:id="rId3"/>
    <p:sldId id="274" r:id="rId4"/>
    <p:sldId id="273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2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42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3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5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0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75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06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9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9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0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51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72" r:id="rId4"/>
    <p:sldLayoutId id="2147483673" r:id="rId5"/>
    <p:sldLayoutId id="2147483674" r:id="rId6"/>
    <p:sldLayoutId id="2147483679" r:id="rId7"/>
    <p:sldLayoutId id="2147483675" r:id="rId8"/>
    <p:sldLayoutId id="2147483676" r:id="rId9"/>
    <p:sldLayoutId id="2147483677" r:id="rId10"/>
    <p:sldLayoutId id="2147483678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: Shape 1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1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1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2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A187C-F7B0-447D-9D19-228442206927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Comparing Crime Rates &amp; Hotel Ratings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A29C48C-CCD0-4A6A-80EE-AC57E3EB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3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94CB0B-5BD6-4557-B301-7F7FDAD191D7}"/>
              </a:ext>
            </a:extLst>
          </p:cNvPr>
          <p:cNvSpPr txBox="1"/>
          <p:nvPr/>
        </p:nvSpPr>
        <p:spPr>
          <a:xfrm>
            <a:off x="8461692" y="3988636"/>
            <a:ext cx="291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Kirby Miller</a:t>
            </a:r>
          </a:p>
          <a:p>
            <a:pPr algn="r"/>
            <a:r>
              <a:rPr lang="en-US" b="1" dirty="0"/>
              <a:t>Alicia Perez</a:t>
            </a:r>
          </a:p>
          <a:p>
            <a:pPr algn="r"/>
            <a:r>
              <a:rPr lang="en-US" b="1" dirty="0"/>
              <a:t>Meghan </a:t>
            </a:r>
            <a:r>
              <a:rPr lang="en-US" b="1" dirty="0" err="1"/>
              <a:t>Luoma</a:t>
            </a:r>
            <a:endParaRPr lang="en-US" b="1" dirty="0"/>
          </a:p>
          <a:p>
            <a:pPr algn="r"/>
            <a:r>
              <a:rPr lang="en-US" b="1" dirty="0"/>
              <a:t>Kerry </a:t>
            </a:r>
            <a:r>
              <a:rPr lang="en-US" b="1" dirty="0" err="1"/>
              <a:t>Wehner</a:t>
            </a:r>
            <a:endParaRPr lang="en-US" b="1" dirty="0"/>
          </a:p>
          <a:p>
            <a:pPr algn="r"/>
            <a:r>
              <a:rPr lang="en-US" b="1" dirty="0"/>
              <a:t>Sara Riggs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F420A-11D7-41E4-BD4B-18C286268755}"/>
              </a:ext>
            </a:extLst>
          </p:cNvPr>
          <p:cNvSpPr/>
          <p:nvPr/>
        </p:nvSpPr>
        <p:spPr>
          <a:xfrm>
            <a:off x="6094114" y="1546385"/>
            <a:ext cx="41905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 flip="none" rotWithShape="1">
                  <a:gsLst>
                    <a:gs pos="42000">
                      <a:schemeClr val="accent6">
                        <a:lumMod val="50000"/>
                      </a:schemeClr>
                    </a:gs>
                    <a:gs pos="88000">
                      <a:schemeClr val="accent6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Hellbound" panose="02000000000000000000" pitchFamily="2" charset="0"/>
              </a:rPr>
              <a:t>Project Won</a:t>
            </a:r>
            <a:endParaRPr lang="en-US" sz="5400" b="0" cap="none" spc="0" dirty="0">
              <a:ln w="0"/>
              <a:gradFill flip="none" rotWithShape="1">
                <a:gsLst>
                  <a:gs pos="42000">
                    <a:schemeClr val="accent6">
                      <a:lumMod val="50000"/>
                    </a:schemeClr>
                  </a:gs>
                  <a:gs pos="88000">
                    <a:schemeClr val="accent6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  <a:latin typeface="Hellbou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0D6F1-2AE9-47B0-AD82-2412195F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Chicago, Illinois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2.7 Million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20FE6EF-9625-46D9-88D0-3BF4953A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6FA727-380A-4852-8883-A63D52FA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964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AEDAE-336E-414D-B974-22A253BC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Denver, Colorado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727,211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E87FD5-CD94-4914-8021-E672421E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04314-4494-41B0-9DA8-703F2CB7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186749"/>
            <a:ext cx="4072815" cy="308628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99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0171A-07F8-4D60-9B5F-8910E145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Sioux Falls, South Dakota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181,883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18FE8-53D6-4552-B147-EF383691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44E5FDD-6F9B-4666-97D7-42EF0BF4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899169"/>
            <a:ext cx="4072815" cy="2373869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2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C2196-6A43-4F07-A503-88C9076F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Las Vegas, Nevada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644,644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A8AAA2-A97D-4E76-BDD7-0EA237B9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59792CC6-F011-4D6E-B5D0-3C7410C9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19" y="1200223"/>
            <a:ext cx="2832869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59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AD64D-00D5-4832-83AF-BDCD1772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San Francisco, California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3.3 Million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0BBCA-0DBC-414E-9CFA-5B0802F7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3E1C5BE-A3DC-43B0-89BB-642B7899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9" y="1200223"/>
            <a:ext cx="3374618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38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EACDB-402C-4A8B-B518-B8123A6F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Chattanooga, Tennessee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180,000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0B7C63-DD5F-406A-BB97-64E28CB2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4F28-1B11-44D6-AC50-167C2E4B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3597365"/>
            <a:ext cx="4072815" cy="1675672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78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5AEC-EA10-41E8-ADDA-039AE998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Boston, Massachusetts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4.3 Million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A9D2E8-FB8D-4805-906A-9A65AA955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text, hanger, lawn mower, cookie cutter&#10;&#10;Description automatically generated">
            <a:extLst>
              <a:ext uri="{FF2B5EF4-FFF2-40B4-BE49-F238E27FC236}">
                <a16:creationId xmlns:a16="http://schemas.microsoft.com/office/drawing/2014/main" id="{CB602E7A-FD1E-42DC-8B6C-B5197670E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3376269"/>
            <a:ext cx="4072815" cy="189676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11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7EC117-2473-451D-9171-A2019FED18AF}"/>
              </a:ext>
            </a:extLst>
          </p:cNvPr>
          <p:cNvGrpSpPr/>
          <p:nvPr/>
        </p:nvGrpSpPr>
        <p:grpSpPr>
          <a:xfrm rot="1909013">
            <a:off x="8208268" y="1133201"/>
            <a:ext cx="3644900" cy="2056542"/>
            <a:chOff x="7793373" y="833589"/>
            <a:chExt cx="3644900" cy="2056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4D4A9A-C1E2-44E4-B2C7-E61A1F68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373" y="833589"/>
              <a:ext cx="3644900" cy="20467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27E4C7-B82E-40E9-B13A-2A47D7200576}"/>
                </a:ext>
              </a:extLst>
            </p:cNvPr>
            <p:cNvSpPr/>
            <p:nvPr/>
          </p:nvSpPr>
          <p:spPr>
            <a:xfrm>
              <a:off x="7821772" y="862959"/>
              <a:ext cx="3616501" cy="20271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94DC3-99E0-4A39-8247-7683946B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/>
              <a:t>Police Stations</a:t>
            </a:r>
          </a:p>
        </p:txBody>
      </p:sp>
      <p:pic>
        <p:nvPicPr>
          <p:cNvPr id="5" name="Content Placeholder 4" descr="A picture containing building, outdoor, government building, window&#10;&#10;Description automatically generated">
            <a:extLst>
              <a:ext uri="{FF2B5EF4-FFF2-40B4-BE49-F238E27FC236}">
                <a16:creationId xmlns:a16="http://schemas.microsoft.com/office/drawing/2014/main" id="{6C6BE5BC-AE8B-4D6A-A435-B2005BF7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r="14165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523757-9ABC-4174-8C68-9D4FC170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Kansas City Police Department</a:t>
            </a:r>
          </a:p>
          <a:p>
            <a:r>
              <a:rPr lang="en-US" dirty="0"/>
              <a:t>New Orleans Police Department</a:t>
            </a:r>
          </a:p>
          <a:p>
            <a:r>
              <a:rPr lang="en-US" dirty="0"/>
              <a:t>Dallas Police Department</a:t>
            </a:r>
          </a:p>
          <a:p>
            <a:r>
              <a:rPr lang="en-US" dirty="0"/>
              <a:t>Portland Police Bureau</a:t>
            </a:r>
          </a:p>
          <a:p>
            <a:r>
              <a:rPr lang="en-US" dirty="0"/>
              <a:t>Charlottesville Police Department</a:t>
            </a:r>
          </a:p>
          <a:p>
            <a:r>
              <a:rPr lang="en-US" dirty="0"/>
              <a:t>Chicago Police Department</a:t>
            </a:r>
          </a:p>
          <a:p>
            <a:r>
              <a:rPr lang="en-US" dirty="0"/>
              <a:t>Denver Police Department</a:t>
            </a:r>
          </a:p>
          <a:p>
            <a:r>
              <a:rPr lang="en-US" dirty="0"/>
              <a:t>Sioux Falls Police Department</a:t>
            </a:r>
          </a:p>
          <a:p>
            <a:r>
              <a:rPr lang="en-US" dirty="0"/>
              <a:t>Las Vegas Metropolitan Police Department</a:t>
            </a:r>
          </a:p>
          <a:p>
            <a:r>
              <a:rPr lang="en-US" dirty="0"/>
              <a:t>San Francisco Police Department</a:t>
            </a:r>
          </a:p>
          <a:p>
            <a:r>
              <a:rPr lang="en-US" dirty="0"/>
              <a:t>Chattanooga Police Department</a:t>
            </a:r>
          </a:p>
          <a:p>
            <a:r>
              <a:rPr lang="en-US" dirty="0"/>
              <a:t>Boston Police Department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76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A4E5F-99DA-4DDA-90D5-0F778BC8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72131">
            <a:off x="83084" y="3663939"/>
            <a:ext cx="4176122" cy="3444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260CC-4E2E-45DA-8F44-6DA629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 dirty="0">
                <a:ea typeface="Source Sans Pro SemiBold" panose="020B0603030403020204" pitchFamily="34" charset="0"/>
              </a:rPr>
              <a:t>Hotels</a:t>
            </a:r>
          </a:p>
        </p:txBody>
      </p:sp>
      <p:pic>
        <p:nvPicPr>
          <p:cNvPr id="5" name="Content Placeholder 4" descr="A picture containing building, sky, outdoor, city&#10;&#10;Description automatically generated">
            <a:extLst>
              <a:ext uri="{FF2B5EF4-FFF2-40B4-BE49-F238E27FC236}">
                <a16:creationId xmlns:a16="http://schemas.microsoft.com/office/drawing/2014/main" id="{FC816265-2ADE-4A0B-9230-F4D69933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87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D58CB-7D90-4173-97D3-C1022D7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ea typeface="Source Sans Pro SemiBold" panose="020B0603030403020204" pitchFamily="34" charset="0"/>
              </a:rPr>
              <a:t>The Fact's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DD7C83-323A-41CF-AFDE-2EE49E26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18384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2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377" y="26545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cap="all" spc="1500" dirty="0">
                <a:ea typeface="Source Sans Pro SemiBold" panose="020B0603030403020204" pitchFamily="34" charset="0"/>
              </a:rPr>
              <a:t>Project Summary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6" name="Content Placeholder 85" descr="Text&#10;&#10;Description automatically generated">
            <a:extLst>
              <a:ext uri="{FF2B5EF4-FFF2-40B4-BE49-F238E27FC236}">
                <a16:creationId xmlns:a16="http://schemas.microsoft.com/office/drawing/2014/main" id="{B8939169-3E56-49F6-8927-C41835D91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r="22028" b="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1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45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2E13-CB34-48CC-BD49-E0834248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56E8-7970-447B-A60D-A9AE4EAAA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purpose of this project is to determine if there is a correlation between crime and hotel ratings in Kansas City, MO; New Orleans, LA; Dallas, TX; Portland, OR; Charlottesville, VA; Chicago, IL; Denver, CO; Sioux Falls, SD; Las Vegas, NV; San Francisco, CA; Chattanooga, TN; and Boston, MA.</a:t>
            </a:r>
          </a:p>
          <a:p>
            <a:endParaRPr lang="en-US" dirty="0"/>
          </a:p>
          <a:p>
            <a:r>
              <a:rPr lang="en-US" dirty="0"/>
              <a:t>Our hypothesis is that a hotel will have a lower rating in areas where the crime rate is higher. We will analyze crime and hotel statistics from twelve different cities </a:t>
            </a:r>
            <a:r>
              <a:rPr lang="en-US"/>
              <a:t>of various </a:t>
            </a:r>
            <a:r>
              <a:rPr lang="en-US" dirty="0"/>
              <a:t>populations.</a:t>
            </a:r>
          </a:p>
          <a:p>
            <a:endParaRPr lang="en-US" dirty="0"/>
          </a:p>
          <a:p>
            <a:r>
              <a:rPr lang="en-US" dirty="0"/>
              <a:t>Question 1: What is the crime rate of each city?</a:t>
            </a:r>
          </a:p>
          <a:p>
            <a:r>
              <a:rPr lang="en-US" dirty="0"/>
              <a:t>Question 2: What are the hotel ratings for each city?</a:t>
            </a:r>
          </a:p>
          <a:p>
            <a:r>
              <a:rPr lang="en-US" dirty="0"/>
              <a:t>Question 3: Are hotel ratings lower in areas with a higher crime rating?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The Cities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76BF05-46CF-4929-95ED-E50EE648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592" y="2017287"/>
            <a:ext cx="4463623" cy="4044463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Kansas City, 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New Orleans, LA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Dallas, TX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Portland, 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Charlottesville, VA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Chicago, IL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Denver, CO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Sioux Falls, SD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Las Vegas, NV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San Francisco, CA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Chattanooga, TN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Boston, MA</a:t>
            </a:r>
            <a:endParaRPr lang="en-US" sz="1400" b="1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6D29C231-248F-4985-803D-3C2A6DC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r="23002" b="-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 descr="A picture containing ground, weapon, gun, outdoor&#10;&#10;Description automatically generated">
            <a:extLst>
              <a:ext uri="{FF2B5EF4-FFF2-40B4-BE49-F238E27FC236}">
                <a16:creationId xmlns:a16="http://schemas.microsoft.com/office/drawing/2014/main" id="{8268905F-87A1-44C7-9FDF-B901A731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7064">
            <a:off x="281126" y="4446751"/>
            <a:ext cx="2517166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F0D9-A5A3-4114-AF83-9EAD998B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Kansas City, Missouri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491,918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700A4-5F60-4DEC-9F4F-E3ED0B5E3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237A449C-E64F-4B61-BBCC-43C6BCB8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83" y="1200223"/>
            <a:ext cx="4021904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561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5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6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6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6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Freeform: Shape 6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CCC4F-7553-481E-B6A5-F48F218B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New Orleans, Louisiana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391,000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876A84-4687-4A9B-B61A-BB5E5FE15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FD347A4F-DBF7-4728-A267-3E14AC08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526049"/>
            <a:ext cx="4072815" cy="3746989"/>
          </a:xfrm>
          <a:prstGeom prst="rect">
            <a:avLst/>
          </a:prstGeom>
        </p:spPr>
      </p:pic>
      <p:grpSp>
        <p:nvGrpSpPr>
          <p:cNvPr id="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82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68B52-9ADC-48ED-8A46-5E4BACEE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Dallas, Texas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1.3 Million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DB099C-66EB-4807-BF8E-6AE3BAA10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60BBDEF-9720-4C2F-B82E-A08FE18A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317883"/>
            <a:ext cx="4072815" cy="3955155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D3A8-60B5-47F7-BDAE-C2CB9254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67" y="2153502"/>
            <a:ext cx="6402433" cy="326238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89713-E7C1-4218-8393-B07F9A47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Portland, Oregon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- 653,000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F56D7-3CF9-4035-828D-96BBEAF5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19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anger&#10;&#10;Description automatically generated">
            <a:extLst>
              <a:ext uri="{FF2B5EF4-FFF2-40B4-BE49-F238E27FC236}">
                <a16:creationId xmlns:a16="http://schemas.microsoft.com/office/drawing/2014/main" id="{1A5D081D-D727-4A68-82C4-DD47C81C2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10" y="3090083"/>
            <a:ext cx="6411426" cy="21157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F602B-3B42-4CE7-ACEB-3B43446D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Charlottesville, Virginia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– 48,000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FBE642-1320-4AA3-8C80-CCCC62ED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7282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DA9B1"/>
      </a:accent1>
      <a:accent2>
        <a:srgbClr val="7F98BA"/>
      </a:accent2>
      <a:accent3>
        <a:srgbClr val="9696C6"/>
      </a:accent3>
      <a:accent4>
        <a:srgbClr val="977FBA"/>
      </a:accent4>
      <a:accent5>
        <a:srgbClr val="BD94C5"/>
      </a:accent5>
      <a:accent6>
        <a:srgbClr val="BA7FAB"/>
      </a:accent6>
      <a:hlink>
        <a:srgbClr val="AC716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364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Century Gothic</vt:lpstr>
      <vt:lpstr>Hellbound</vt:lpstr>
      <vt:lpstr>FunkyShapesVTI</vt:lpstr>
      <vt:lpstr>BrushVTI</vt:lpstr>
      <vt:lpstr>PowerPoint Presentation</vt:lpstr>
      <vt:lpstr>Project Summary</vt:lpstr>
      <vt:lpstr>Summary</vt:lpstr>
      <vt:lpstr>The Cities</vt:lpstr>
      <vt:lpstr>Kansas City, Missouri   Population – 491,918</vt:lpstr>
      <vt:lpstr>New Orleans, Louisiana  Population – 391,000</vt:lpstr>
      <vt:lpstr>Dallas, Texas  Population – 1.3 Million</vt:lpstr>
      <vt:lpstr>Portland, Oregon  Population - 653,000</vt:lpstr>
      <vt:lpstr>Charlottesville, Virginia  Population – 48,000</vt:lpstr>
      <vt:lpstr>Chicago, Illinois  Population – 2.7 Million</vt:lpstr>
      <vt:lpstr>Denver, Colorado  Population – 727,211</vt:lpstr>
      <vt:lpstr>Sioux Falls, South Dakota  Population – 181,883</vt:lpstr>
      <vt:lpstr>Las Vegas, Nevada  Population – 644,644</vt:lpstr>
      <vt:lpstr>San Francisco, California  Population – 3.3 Million</vt:lpstr>
      <vt:lpstr>Chattanooga, Tennessee  Population – 180,000</vt:lpstr>
      <vt:lpstr>Boston, Massachusetts  Population – 4.3 Million</vt:lpstr>
      <vt:lpstr>Police Stations</vt:lpstr>
      <vt:lpstr>Hotels</vt:lpstr>
      <vt:lpstr>The Fact's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Holiman-Hendrix</dc:creator>
  <cp:lastModifiedBy>Kathy Holiman-Hendrix</cp:lastModifiedBy>
  <cp:revision>3</cp:revision>
  <dcterms:created xsi:type="dcterms:W3CDTF">2020-12-11T20:16:21Z</dcterms:created>
  <dcterms:modified xsi:type="dcterms:W3CDTF">2020-12-12T02:47:26Z</dcterms:modified>
</cp:coreProperties>
</file>